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1"/>
  </p:sldMasterIdLst>
  <p:notesMasterIdLst>
    <p:notesMasterId r:id="rId9"/>
  </p:notesMasterIdLst>
  <p:sldIdLst>
    <p:sldId id="291" r:id="rId2"/>
    <p:sldId id="281" r:id="rId3"/>
    <p:sldId id="292" r:id="rId4"/>
    <p:sldId id="293" r:id="rId5"/>
    <p:sldId id="294" r:id="rId6"/>
    <p:sldId id="295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E3E7"/>
    <a:srgbClr val="FBC0C0"/>
    <a:srgbClr val="415662"/>
    <a:srgbClr val="78D1D7"/>
    <a:srgbClr val="EF8989"/>
    <a:srgbClr val="0297A7"/>
    <a:srgbClr val="FB4141"/>
    <a:srgbClr val="D86384"/>
    <a:srgbClr val="6B8194"/>
    <a:srgbClr val="1A2B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26"/>
    <p:restoredTop sz="92857"/>
  </p:normalViewPr>
  <p:slideViewPr>
    <p:cSldViewPr snapToGrid="0" snapToObjects="1">
      <p:cViewPr>
        <p:scale>
          <a:sx n="100" d="100"/>
          <a:sy n="100" d="100"/>
        </p:scale>
        <p:origin x="184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9B0E4-009A-184B-BEE7-2627FD3C6FC5}" type="datetimeFigureOut">
              <a:rPr lang="en-US" smtClean="0"/>
              <a:t>9/21/22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37755-55E6-1248-B2B8-5348EC9C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57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72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40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28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453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134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03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179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9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openxmlformats.org/officeDocument/2006/relationships/image" Target="../media/image9.sv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9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ompyte.com/register?utm_medium=h2hbctemplate&amp;utm_source=websit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kompyte.com/register/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5845CAC-B1A7-6940-8B53-75FE0F47A27C}"/>
              </a:ext>
            </a:extLst>
          </p:cNvPr>
          <p:cNvSpPr/>
          <p:nvPr/>
        </p:nvSpPr>
        <p:spPr>
          <a:xfrm>
            <a:off x="9385005" y="-35332"/>
            <a:ext cx="2806995" cy="6918937"/>
          </a:xfrm>
          <a:prstGeom prst="rect">
            <a:avLst/>
          </a:prstGeom>
          <a:solidFill>
            <a:srgbClr val="029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656372B-58CF-EA4A-9576-01DF9E395EFC}"/>
              </a:ext>
            </a:extLst>
          </p:cNvPr>
          <p:cNvSpPr/>
          <p:nvPr/>
        </p:nvSpPr>
        <p:spPr>
          <a:xfrm>
            <a:off x="8338551" y="-42539"/>
            <a:ext cx="2806995" cy="6918937"/>
          </a:xfrm>
          <a:prstGeom prst="rect">
            <a:avLst/>
          </a:prstGeom>
          <a:solidFill>
            <a:srgbClr val="78D1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666DFE-B6DB-754E-9E31-1D93E860F7F8}"/>
              </a:ext>
            </a:extLst>
          </p:cNvPr>
          <p:cNvSpPr/>
          <p:nvPr/>
        </p:nvSpPr>
        <p:spPr>
          <a:xfrm flipV="1">
            <a:off x="7297628" y="-42535"/>
            <a:ext cx="2806995" cy="6928656"/>
          </a:xfrm>
          <a:prstGeom prst="rect">
            <a:avLst/>
          </a:prstGeom>
          <a:solidFill>
            <a:srgbClr val="AFE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EE686D7-256D-1F4F-AC8D-EE860CA66F1D}"/>
              </a:ext>
            </a:extLst>
          </p:cNvPr>
          <p:cNvSpPr/>
          <p:nvPr/>
        </p:nvSpPr>
        <p:spPr>
          <a:xfrm flipV="1">
            <a:off x="6243151" y="-42534"/>
            <a:ext cx="2806995" cy="6928658"/>
          </a:xfrm>
          <a:prstGeom prst="rect">
            <a:avLst/>
          </a:prstGeom>
          <a:solidFill>
            <a:srgbClr val="FB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1272F42-09A4-E649-AB5D-93997AADA061}"/>
              </a:ext>
            </a:extLst>
          </p:cNvPr>
          <p:cNvSpPr/>
          <p:nvPr/>
        </p:nvSpPr>
        <p:spPr>
          <a:xfrm flipV="1">
            <a:off x="293573" y="-42535"/>
            <a:ext cx="7702337" cy="6928660"/>
          </a:xfrm>
          <a:prstGeom prst="rect">
            <a:avLst/>
          </a:prstGeom>
          <a:solidFill>
            <a:srgbClr val="EF8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F02A67B-C8A1-AE44-B92E-4D0A46DD46B7}"/>
              </a:ext>
            </a:extLst>
          </p:cNvPr>
          <p:cNvSpPr/>
          <p:nvPr/>
        </p:nvSpPr>
        <p:spPr>
          <a:xfrm>
            <a:off x="-57152" y="-42532"/>
            <a:ext cx="6998169" cy="692866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8832" y="3065381"/>
            <a:ext cx="11438021" cy="1615860"/>
          </a:xfrm>
        </p:spPr>
        <p:txBody>
          <a:bodyPr anchor="ctr">
            <a:noAutofit/>
          </a:bodyPr>
          <a:lstStyle/>
          <a:p>
            <a:pPr algn="l"/>
            <a:r>
              <a:rPr lang="en-US" sz="5600" b="1" dirty="0">
                <a:solidFill>
                  <a:schemeClr val="bg1"/>
                </a:solidFill>
                <a:latin typeface="+mn-lt"/>
              </a:rPr>
              <a:t>Sales Battlecard </a:t>
            </a:r>
            <a:br>
              <a:rPr lang="en-US" sz="5600" b="1" dirty="0">
                <a:solidFill>
                  <a:schemeClr val="bg1"/>
                </a:solidFill>
                <a:latin typeface="+mn-lt"/>
              </a:rPr>
            </a:br>
            <a:r>
              <a:rPr lang="en-US" sz="5600" b="1" dirty="0">
                <a:solidFill>
                  <a:schemeClr val="bg1"/>
                </a:solidFill>
                <a:latin typeface="+mn-lt"/>
              </a:rPr>
              <a:t>Template </a:t>
            </a:r>
            <a:br>
              <a:rPr lang="en-US" sz="5400" b="1" dirty="0">
                <a:solidFill>
                  <a:schemeClr val="bg1"/>
                </a:solidFill>
              </a:rPr>
            </a:br>
            <a:endParaRPr lang="en-US" sz="2500" b="1" i="1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A636FF-694B-8741-BF7E-0BEAE0AF50B1}"/>
              </a:ext>
            </a:extLst>
          </p:cNvPr>
          <p:cNvSpPr/>
          <p:nvPr/>
        </p:nvSpPr>
        <p:spPr>
          <a:xfrm>
            <a:off x="898832" y="5120853"/>
            <a:ext cx="5081700" cy="492443"/>
          </a:xfrm>
          <a:prstGeom prst="rect">
            <a:avLst/>
          </a:prstGeom>
          <a:solidFill>
            <a:srgbClr val="1A2B36"/>
          </a:solidFill>
        </p:spPr>
        <p:txBody>
          <a:bodyPr wrap="square">
            <a:spAutoFit/>
          </a:bodyPr>
          <a:lstStyle/>
          <a:p>
            <a:r>
              <a:rPr lang="en-US" sz="2550" dirty="0">
                <a:solidFill>
                  <a:schemeClr val="bg1"/>
                </a:solidFill>
                <a:latin typeface="+mj-lt"/>
              </a:rPr>
              <a:t>Ideal Customer Personas &amp; Use Cases</a:t>
            </a:r>
          </a:p>
        </p:txBody>
      </p:sp>
      <p:pic>
        <p:nvPicPr>
          <p:cNvPr id="25" name="Graphic 24" descr="Bullseye">
            <a:extLst>
              <a:ext uri="{FF2B5EF4-FFF2-40B4-BE49-F238E27FC236}">
                <a16:creationId xmlns:a16="http://schemas.microsoft.com/office/drawing/2014/main" id="{CC4EF048-35BB-924A-81E8-1CADAEC31D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87576" y="5105815"/>
            <a:ext cx="584775" cy="584775"/>
          </a:xfrm>
          <a:prstGeom prst="rect">
            <a:avLst/>
          </a:prstGeom>
        </p:spPr>
      </p:pic>
      <p:pic>
        <p:nvPicPr>
          <p:cNvPr id="26" name="Graphic 25" descr="Glasses">
            <a:extLst>
              <a:ext uri="{FF2B5EF4-FFF2-40B4-BE49-F238E27FC236}">
                <a16:creationId xmlns:a16="http://schemas.microsoft.com/office/drawing/2014/main" id="{4ADF6B20-E156-4942-BB5A-5996E4AB27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82430" y="5052585"/>
            <a:ext cx="675583" cy="675583"/>
          </a:xfrm>
          <a:prstGeom prst="rect">
            <a:avLst/>
          </a:prstGeom>
        </p:spPr>
      </p:pic>
      <p:pic>
        <p:nvPicPr>
          <p:cNvPr id="27" name="Graphic 26" descr="Puzzle">
            <a:extLst>
              <a:ext uri="{FF2B5EF4-FFF2-40B4-BE49-F238E27FC236}">
                <a16:creationId xmlns:a16="http://schemas.microsoft.com/office/drawing/2014/main" id="{9AAAB91F-B2E4-0A4E-8D16-6DE5819EC3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279530" y="5121465"/>
            <a:ext cx="569125" cy="569125"/>
          </a:xfrm>
          <a:prstGeom prst="rect">
            <a:avLst/>
          </a:prstGeom>
        </p:spPr>
      </p:pic>
      <p:pic>
        <p:nvPicPr>
          <p:cNvPr id="28" name="Picture 27" descr="A close up of a logo&#10;&#10;Description automatically generated">
            <a:extLst>
              <a:ext uri="{FF2B5EF4-FFF2-40B4-BE49-F238E27FC236}">
                <a16:creationId xmlns:a16="http://schemas.microsoft.com/office/drawing/2014/main" id="{D46A0D56-FAD8-294E-8AAD-C37DBB518D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28979" y="5105815"/>
            <a:ext cx="569125" cy="569125"/>
          </a:xfrm>
          <a:prstGeom prst="rect">
            <a:avLst/>
          </a:prstGeom>
        </p:spPr>
      </p:pic>
      <p:pic>
        <p:nvPicPr>
          <p:cNvPr id="29" name="Graphic 28" descr="Lightbulb">
            <a:extLst>
              <a:ext uri="{FF2B5EF4-FFF2-40B4-BE49-F238E27FC236}">
                <a16:creationId xmlns:a16="http://schemas.microsoft.com/office/drawing/2014/main" id="{7E9DFDA3-FC4B-334D-BB99-44DF7D1068E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344030" y="5090165"/>
            <a:ext cx="584775" cy="5847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BE37042-2EB0-774D-89E2-E1F413438E6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24232" y="815829"/>
            <a:ext cx="2075414" cy="506401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8D6AA4D-C49E-274C-B06C-86904E970878}"/>
              </a:ext>
            </a:extLst>
          </p:cNvPr>
          <p:cNvCxnSpPr/>
          <p:nvPr/>
        </p:nvCxnSpPr>
        <p:spPr>
          <a:xfrm>
            <a:off x="988545" y="4792051"/>
            <a:ext cx="97339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5331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FF0B2D25-BDE6-F044-9930-DF16066AC887}"/>
              </a:ext>
            </a:extLst>
          </p:cNvPr>
          <p:cNvSpPr/>
          <p:nvPr/>
        </p:nvSpPr>
        <p:spPr>
          <a:xfrm>
            <a:off x="2176486" y="1278297"/>
            <a:ext cx="3031508" cy="715304"/>
          </a:xfrm>
          <a:prstGeom prst="roundRect">
            <a:avLst>
              <a:gd name="adj" fmla="val 2034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4ED671A9-1459-5F4B-B67A-DBED4D0C8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13661"/>
              </p:ext>
            </p:extLst>
          </p:nvPr>
        </p:nvGraphicFramePr>
        <p:xfrm>
          <a:off x="5423954" y="1735810"/>
          <a:ext cx="3036273" cy="136633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6273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66335">
                <a:tc>
                  <a:txBody>
                    <a:bodyPr/>
                    <a:lstStyle/>
                    <a:p>
                      <a:endParaRPr lang="en-US" sz="12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EA36B64B-8792-D843-8AC3-639B951073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360388"/>
              </p:ext>
            </p:extLst>
          </p:nvPr>
        </p:nvGraphicFramePr>
        <p:xfrm>
          <a:off x="8676191" y="1735810"/>
          <a:ext cx="3036273" cy="136633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6273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66335">
                <a:tc>
                  <a:txBody>
                    <a:bodyPr/>
                    <a:lstStyle/>
                    <a:p>
                      <a:endParaRPr lang="en-US" sz="12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id="{64B3C491-F4FD-034A-A649-D07E9FA95A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054837"/>
              </p:ext>
            </p:extLst>
          </p:nvPr>
        </p:nvGraphicFramePr>
        <p:xfrm>
          <a:off x="2176485" y="1735810"/>
          <a:ext cx="3031508" cy="136633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66335">
                <a:tc>
                  <a:txBody>
                    <a:bodyPr/>
                    <a:lstStyle/>
                    <a:p>
                      <a:endParaRPr lang="en-US" sz="12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9F98021B-2406-3B43-A338-988EA5DFDF35}"/>
              </a:ext>
            </a:extLst>
          </p:cNvPr>
          <p:cNvSpPr/>
          <p:nvPr/>
        </p:nvSpPr>
        <p:spPr>
          <a:xfrm>
            <a:off x="11642622" y="0"/>
            <a:ext cx="549378" cy="1102418"/>
          </a:xfrm>
          <a:prstGeom prst="rect">
            <a:avLst/>
          </a:prstGeom>
          <a:solidFill>
            <a:srgbClr val="029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0A8125B-0DD2-2D45-B5EC-3AB660707B14}"/>
              </a:ext>
            </a:extLst>
          </p:cNvPr>
          <p:cNvSpPr/>
          <p:nvPr/>
        </p:nvSpPr>
        <p:spPr>
          <a:xfrm>
            <a:off x="11093244" y="0"/>
            <a:ext cx="549378" cy="1102418"/>
          </a:xfrm>
          <a:prstGeom prst="rect">
            <a:avLst/>
          </a:prstGeom>
          <a:solidFill>
            <a:srgbClr val="78D1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C456805-7A30-8540-B025-729AEDC116BE}"/>
              </a:ext>
            </a:extLst>
          </p:cNvPr>
          <p:cNvSpPr/>
          <p:nvPr/>
        </p:nvSpPr>
        <p:spPr>
          <a:xfrm flipV="1">
            <a:off x="10538856" y="1392"/>
            <a:ext cx="570147" cy="1101026"/>
          </a:xfrm>
          <a:prstGeom prst="rect">
            <a:avLst/>
          </a:prstGeom>
          <a:solidFill>
            <a:srgbClr val="AFE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CBE180E-F13A-0C40-AEF2-367ABD7EB6CF}"/>
              </a:ext>
            </a:extLst>
          </p:cNvPr>
          <p:cNvSpPr/>
          <p:nvPr/>
        </p:nvSpPr>
        <p:spPr>
          <a:xfrm flipV="1">
            <a:off x="9984468" y="0"/>
            <a:ext cx="554388" cy="1102418"/>
          </a:xfrm>
          <a:prstGeom prst="rect">
            <a:avLst/>
          </a:prstGeom>
          <a:solidFill>
            <a:srgbClr val="FB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92212E9-F5DD-FC41-8241-8A51E1CD4F2D}"/>
              </a:ext>
            </a:extLst>
          </p:cNvPr>
          <p:cNvSpPr/>
          <p:nvPr/>
        </p:nvSpPr>
        <p:spPr>
          <a:xfrm flipV="1">
            <a:off x="8001223" y="1392"/>
            <a:ext cx="1983245" cy="1101026"/>
          </a:xfrm>
          <a:prstGeom prst="rect">
            <a:avLst/>
          </a:prstGeom>
          <a:solidFill>
            <a:srgbClr val="EF8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4CD625B-DA8A-BA45-9997-D405514C72E9}"/>
              </a:ext>
            </a:extLst>
          </p:cNvPr>
          <p:cNvSpPr/>
          <p:nvPr/>
        </p:nvSpPr>
        <p:spPr>
          <a:xfrm>
            <a:off x="0" y="0"/>
            <a:ext cx="7999307" cy="1102418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C54DB44-A62E-1B44-9484-52F4F13E40E3}"/>
              </a:ext>
            </a:extLst>
          </p:cNvPr>
          <p:cNvSpPr/>
          <p:nvPr/>
        </p:nvSpPr>
        <p:spPr>
          <a:xfrm>
            <a:off x="385233" y="261646"/>
            <a:ext cx="61999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chemeClr val="bg1"/>
                </a:solidFill>
              </a:rPr>
              <a:t>Target Customer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424832" y="1940592"/>
            <a:ext cx="14927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Business function</a:t>
            </a:r>
            <a:endParaRPr lang="en-US" sz="1400" dirty="0">
              <a:solidFill>
                <a:srgbClr val="000000"/>
              </a:solidFill>
            </a:endParaRPr>
          </a:p>
        </p:txBody>
      </p:sp>
      <p:graphicFrame>
        <p:nvGraphicFramePr>
          <p:cNvPr id="78" name="Table 77">
            <a:extLst>
              <a:ext uri="{FF2B5EF4-FFF2-40B4-BE49-F238E27FC236}">
                <a16:creationId xmlns:a16="http://schemas.microsoft.com/office/drawing/2014/main" id="{2C5567F0-983E-A844-8D41-C955C786D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49304"/>
              </p:ext>
            </p:extLst>
          </p:nvPr>
        </p:nvGraphicFramePr>
        <p:xfrm>
          <a:off x="2176485" y="3313173"/>
          <a:ext cx="3014035" cy="54285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1403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542858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9" name="Table 78">
            <a:extLst>
              <a:ext uri="{FF2B5EF4-FFF2-40B4-BE49-F238E27FC236}">
                <a16:creationId xmlns:a16="http://schemas.microsoft.com/office/drawing/2014/main" id="{67ED8C3A-C631-6941-B046-4638C0D732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234232"/>
              </p:ext>
            </p:extLst>
          </p:nvPr>
        </p:nvGraphicFramePr>
        <p:xfrm>
          <a:off x="5428721" y="3313173"/>
          <a:ext cx="3031507" cy="54285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542858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0" name="Table 79">
            <a:extLst>
              <a:ext uri="{FF2B5EF4-FFF2-40B4-BE49-F238E27FC236}">
                <a16:creationId xmlns:a16="http://schemas.microsoft.com/office/drawing/2014/main" id="{85158163-A6D6-5A40-B78B-C908D00486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322906"/>
              </p:ext>
            </p:extLst>
          </p:nvPr>
        </p:nvGraphicFramePr>
        <p:xfrm>
          <a:off x="8676191" y="3313173"/>
          <a:ext cx="3036273" cy="54285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6273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542858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779DBC71-21F7-5F41-B3C4-C8010479A61F}"/>
              </a:ext>
            </a:extLst>
          </p:cNvPr>
          <p:cNvSpPr/>
          <p:nvPr/>
        </p:nvSpPr>
        <p:spPr>
          <a:xfrm>
            <a:off x="424832" y="3378921"/>
            <a:ext cx="583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Titles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91A426F-1734-BB42-8732-692176ED4509}"/>
              </a:ext>
            </a:extLst>
          </p:cNvPr>
          <p:cNvSpPr/>
          <p:nvPr/>
        </p:nvSpPr>
        <p:spPr>
          <a:xfrm>
            <a:off x="347022" y="4832649"/>
            <a:ext cx="15633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Role in the buying </a:t>
            </a:r>
            <a:br>
              <a:rPr lang="en-US" sz="1400" b="1" dirty="0"/>
            </a:br>
            <a:r>
              <a:rPr lang="en-US" sz="1400" b="1" dirty="0"/>
              <a:t>process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3" name="Graphic 2" descr="Bullseye">
            <a:extLst>
              <a:ext uri="{FF2B5EF4-FFF2-40B4-BE49-F238E27FC236}">
                <a16:creationId xmlns:a16="http://schemas.microsoft.com/office/drawing/2014/main" id="{DD63F24E-7D5F-6E44-A12C-2AA0C18307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76191" y="261645"/>
            <a:ext cx="584775" cy="584775"/>
          </a:xfrm>
          <a:prstGeom prst="rect">
            <a:avLst/>
          </a:prstGeom>
        </p:spPr>
      </p:pic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79869DD3-F1BD-A046-802F-10255913C5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724644"/>
              </p:ext>
            </p:extLst>
          </p:nvPr>
        </p:nvGraphicFramePr>
        <p:xfrm>
          <a:off x="2176485" y="4067059"/>
          <a:ext cx="3031508" cy="232310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323108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0DC4148C-C48C-7043-9156-ED8C9F5469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618169"/>
              </p:ext>
            </p:extLst>
          </p:nvPr>
        </p:nvGraphicFramePr>
        <p:xfrm>
          <a:off x="5428721" y="4067059"/>
          <a:ext cx="3031508" cy="232310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323108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119F0C71-2F2E-0E4A-8A65-BBC2282AED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605435"/>
              </p:ext>
            </p:extLst>
          </p:nvPr>
        </p:nvGraphicFramePr>
        <p:xfrm>
          <a:off x="8680957" y="4067059"/>
          <a:ext cx="3031508" cy="232310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323108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4CA73DE9-0710-9D4B-B151-CF6B121335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2471" y="1410058"/>
            <a:ext cx="171904" cy="231696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09FC6EA9-BDDE-F540-9024-9E15C1C22907}"/>
              </a:ext>
            </a:extLst>
          </p:cNvPr>
          <p:cNvSpPr/>
          <p:nvPr/>
        </p:nvSpPr>
        <p:spPr>
          <a:xfrm>
            <a:off x="2545157" y="1381476"/>
            <a:ext cx="1034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PERSONA 1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766D842F-1FEC-EC4B-8558-761225849E3A}"/>
              </a:ext>
            </a:extLst>
          </p:cNvPr>
          <p:cNvSpPr/>
          <p:nvPr/>
        </p:nvSpPr>
        <p:spPr>
          <a:xfrm>
            <a:off x="5423268" y="1278297"/>
            <a:ext cx="3031508" cy="715304"/>
          </a:xfrm>
          <a:prstGeom prst="roundRect">
            <a:avLst>
              <a:gd name="adj" fmla="val 2034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0EC67C99-9F67-FF40-A081-94A9D81856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9253" y="1410058"/>
            <a:ext cx="171904" cy="231696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E2025C5B-0D30-DE49-B026-60EC4F5DA4A2}"/>
              </a:ext>
            </a:extLst>
          </p:cNvPr>
          <p:cNvSpPr/>
          <p:nvPr/>
        </p:nvSpPr>
        <p:spPr>
          <a:xfrm>
            <a:off x="5791939" y="1381476"/>
            <a:ext cx="1034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PERSONA 2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C6E5E90C-8DC6-B247-911A-669B67C2034B}"/>
              </a:ext>
            </a:extLst>
          </p:cNvPr>
          <p:cNvSpPr/>
          <p:nvPr/>
        </p:nvSpPr>
        <p:spPr>
          <a:xfrm>
            <a:off x="8670051" y="1278297"/>
            <a:ext cx="3031508" cy="715304"/>
          </a:xfrm>
          <a:prstGeom prst="roundRect">
            <a:avLst>
              <a:gd name="adj" fmla="val 2034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45F995DA-BD2D-FF40-9F64-DAD5E8903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6036" y="1410058"/>
            <a:ext cx="171904" cy="231696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3439364F-639C-2D45-B711-92E733955BB9}"/>
              </a:ext>
            </a:extLst>
          </p:cNvPr>
          <p:cNvSpPr/>
          <p:nvPr/>
        </p:nvSpPr>
        <p:spPr>
          <a:xfrm>
            <a:off x="9038722" y="1381476"/>
            <a:ext cx="1034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PERSONA 3</a:t>
            </a:r>
            <a:endParaRPr lang="en-US" sz="1400" dirty="0">
              <a:solidFill>
                <a:srgbClr val="000000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047F94F-10B8-1B4B-979A-9142B23167D9}"/>
              </a:ext>
            </a:extLst>
          </p:cNvPr>
          <p:cNvGrpSpPr/>
          <p:nvPr/>
        </p:nvGrpSpPr>
        <p:grpSpPr>
          <a:xfrm>
            <a:off x="430234" y="6505936"/>
            <a:ext cx="5813340" cy="253915"/>
            <a:chOff x="430234" y="6493236"/>
            <a:chExt cx="5813340" cy="253915"/>
          </a:xfrm>
        </p:grpSpPr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70AE8D13-7A8B-4F4C-96B9-88434BC9AB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0234" y="6501820"/>
              <a:ext cx="1005456" cy="245331"/>
            </a:xfrm>
            <a:prstGeom prst="rect">
              <a:avLst/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873579D-7D21-2A45-B8BA-88FDF149A122}"/>
                </a:ext>
              </a:extLst>
            </p:cNvPr>
            <p:cNvSpPr txBox="1"/>
            <p:nvPr/>
          </p:nvSpPr>
          <p:spPr>
            <a:xfrm>
              <a:off x="1373623" y="6493236"/>
              <a:ext cx="4869951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192B36"/>
                  </a:solidFill>
                  <a:latin typeface="+mj-lt"/>
                </a:rPr>
                <a:t>| Competitive Intelligence Automation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5489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D9E229C2-CC6F-8D40-B7F7-ECFD1A44CB81}"/>
              </a:ext>
            </a:extLst>
          </p:cNvPr>
          <p:cNvSpPr/>
          <p:nvPr/>
        </p:nvSpPr>
        <p:spPr>
          <a:xfrm>
            <a:off x="11642622" y="0"/>
            <a:ext cx="549378" cy="1102418"/>
          </a:xfrm>
          <a:prstGeom prst="rect">
            <a:avLst/>
          </a:prstGeom>
          <a:solidFill>
            <a:srgbClr val="029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2D58C60-110A-B247-A737-6A6D3A5C83F4}"/>
              </a:ext>
            </a:extLst>
          </p:cNvPr>
          <p:cNvSpPr/>
          <p:nvPr/>
        </p:nvSpPr>
        <p:spPr>
          <a:xfrm>
            <a:off x="11093244" y="0"/>
            <a:ext cx="549378" cy="1102418"/>
          </a:xfrm>
          <a:prstGeom prst="rect">
            <a:avLst/>
          </a:prstGeom>
          <a:solidFill>
            <a:srgbClr val="78D1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407419C-12D2-EA4D-B7E2-0EE98C77B9F9}"/>
              </a:ext>
            </a:extLst>
          </p:cNvPr>
          <p:cNvSpPr/>
          <p:nvPr/>
        </p:nvSpPr>
        <p:spPr>
          <a:xfrm flipV="1">
            <a:off x="10538856" y="1392"/>
            <a:ext cx="570147" cy="1101026"/>
          </a:xfrm>
          <a:prstGeom prst="rect">
            <a:avLst/>
          </a:prstGeom>
          <a:solidFill>
            <a:srgbClr val="AFE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E89883E-22D5-2341-A706-16984290EBEC}"/>
              </a:ext>
            </a:extLst>
          </p:cNvPr>
          <p:cNvSpPr/>
          <p:nvPr/>
        </p:nvSpPr>
        <p:spPr>
          <a:xfrm>
            <a:off x="0" y="0"/>
            <a:ext cx="7999307" cy="1102418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FF47BCD-8AEB-6E45-8AC9-4545002D8AF4}"/>
              </a:ext>
            </a:extLst>
          </p:cNvPr>
          <p:cNvSpPr/>
          <p:nvPr/>
        </p:nvSpPr>
        <p:spPr>
          <a:xfrm flipV="1">
            <a:off x="9984468" y="0"/>
            <a:ext cx="554388" cy="1102418"/>
          </a:xfrm>
          <a:prstGeom prst="rect">
            <a:avLst/>
          </a:prstGeom>
          <a:solidFill>
            <a:srgbClr val="FB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1B96CB3-D505-884E-A60E-9AA96FE5B375}"/>
              </a:ext>
            </a:extLst>
          </p:cNvPr>
          <p:cNvSpPr/>
          <p:nvPr/>
        </p:nvSpPr>
        <p:spPr>
          <a:xfrm flipV="1">
            <a:off x="8001223" y="1392"/>
            <a:ext cx="566029" cy="1101026"/>
          </a:xfrm>
          <a:prstGeom prst="rect">
            <a:avLst/>
          </a:prstGeom>
          <a:solidFill>
            <a:srgbClr val="EF8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49D5028-431D-CC42-88A1-BD37062F14DE}"/>
              </a:ext>
            </a:extLst>
          </p:cNvPr>
          <p:cNvSpPr/>
          <p:nvPr/>
        </p:nvSpPr>
        <p:spPr>
          <a:xfrm flipV="1">
            <a:off x="8567252" y="0"/>
            <a:ext cx="1971604" cy="1101026"/>
          </a:xfrm>
          <a:prstGeom prst="rect">
            <a:avLst/>
          </a:prstGeom>
          <a:solidFill>
            <a:srgbClr val="FB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C54DB44-A62E-1B44-9484-52F4F13E40E3}"/>
              </a:ext>
            </a:extLst>
          </p:cNvPr>
          <p:cNvSpPr/>
          <p:nvPr/>
        </p:nvSpPr>
        <p:spPr>
          <a:xfrm>
            <a:off x="424832" y="261646"/>
            <a:ext cx="61999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chemeClr val="bg1"/>
                </a:solidFill>
              </a:rPr>
              <a:t>Who are they?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424832" y="1940592"/>
            <a:ext cx="11113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Background </a:t>
            </a:r>
            <a:endParaRPr lang="en-US" sz="1400" dirty="0">
              <a:solidFill>
                <a:srgbClr val="000000"/>
              </a:solidFill>
            </a:endParaRPr>
          </a:p>
        </p:txBody>
      </p: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1D767FCE-3A1D-FF42-9F39-F20052C220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143658"/>
              </p:ext>
            </p:extLst>
          </p:nvPr>
        </p:nvGraphicFramePr>
        <p:xfrm>
          <a:off x="2176485" y="1540447"/>
          <a:ext cx="3031508" cy="110806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0806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4ED671A9-1459-5F4B-B67A-DBED4D0C8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320057"/>
              </p:ext>
            </p:extLst>
          </p:nvPr>
        </p:nvGraphicFramePr>
        <p:xfrm>
          <a:off x="5428721" y="1540447"/>
          <a:ext cx="3031508" cy="110806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0806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EA36B64B-8792-D843-8AC3-639B951073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994128"/>
              </p:ext>
            </p:extLst>
          </p:nvPr>
        </p:nvGraphicFramePr>
        <p:xfrm>
          <a:off x="8680957" y="1540447"/>
          <a:ext cx="3031508" cy="110806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0806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8" name="Table 77">
            <a:extLst>
              <a:ext uri="{FF2B5EF4-FFF2-40B4-BE49-F238E27FC236}">
                <a16:creationId xmlns:a16="http://schemas.microsoft.com/office/drawing/2014/main" id="{2C5567F0-983E-A844-8D41-C955C786D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448200"/>
              </p:ext>
            </p:extLst>
          </p:nvPr>
        </p:nvGraphicFramePr>
        <p:xfrm>
          <a:off x="2176485" y="2850078"/>
          <a:ext cx="3031508" cy="181816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818168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9" name="Table 78">
            <a:extLst>
              <a:ext uri="{FF2B5EF4-FFF2-40B4-BE49-F238E27FC236}">
                <a16:creationId xmlns:a16="http://schemas.microsoft.com/office/drawing/2014/main" id="{67ED8C3A-C631-6941-B046-4638C0D732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714803"/>
              </p:ext>
            </p:extLst>
          </p:nvPr>
        </p:nvGraphicFramePr>
        <p:xfrm>
          <a:off x="5428721" y="2850078"/>
          <a:ext cx="3031508" cy="181816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818168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0" name="Table 79">
            <a:extLst>
              <a:ext uri="{FF2B5EF4-FFF2-40B4-BE49-F238E27FC236}">
                <a16:creationId xmlns:a16="http://schemas.microsoft.com/office/drawing/2014/main" id="{85158163-A6D6-5A40-B78B-C908D00486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732635"/>
              </p:ext>
            </p:extLst>
          </p:nvPr>
        </p:nvGraphicFramePr>
        <p:xfrm>
          <a:off x="8680957" y="2850078"/>
          <a:ext cx="3031508" cy="181816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818168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779DBC71-21F7-5F41-B3C4-C8010479A61F}"/>
              </a:ext>
            </a:extLst>
          </p:cNvPr>
          <p:cNvSpPr/>
          <p:nvPr/>
        </p:nvSpPr>
        <p:spPr>
          <a:xfrm>
            <a:off x="424832" y="3605273"/>
            <a:ext cx="12554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Demographics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91A426F-1734-BB42-8732-692176ED4509}"/>
              </a:ext>
            </a:extLst>
          </p:cNvPr>
          <p:cNvSpPr/>
          <p:nvPr/>
        </p:nvSpPr>
        <p:spPr>
          <a:xfrm>
            <a:off x="371614" y="5460100"/>
            <a:ext cx="9380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Identifiers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3" name="Graphic 2" descr="Glasses">
            <a:extLst>
              <a:ext uri="{FF2B5EF4-FFF2-40B4-BE49-F238E27FC236}">
                <a16:creationId xmlns:a16="http://schemas.microsoft.com/office/drawing/2014/main" id="{0CB7BC5B-FBB2-4A46-89E7-92161C6D7F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07830" y="216241"/>
            <a:ext cx="675583" cy="675583"/>
          </a:xfrm>
          <a:prstGeom prst="rect">
            <a:avLst/>
          </a:prstGeom>
        </p:spPr>
      </p:pic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6FFBD86F-EA7E-A94D-892E-4BA299D25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57924"/>
              </p:ext>
            </p:extLst>
          </p:nvPr>
        </p:nvGraphicFramePr>
        <p:xfrm>
          <a:off x="2176485" y="4880344"/>
          <a:ext cx="3031508" cy="15098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5098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633024EA-BABF-4B44-AFDB-D85610A563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977236"/>
              </p:ext>
            </p:extLst>
          </p:nvPr>
        </p:nvGraphicFramePr>
        <p:xfrm>
          <a:off x="5428721" y="4880344"/>
          <a:ext cx="3031508" cy="15098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5098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9149E70C-1970-B141-A6B2-5023067481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800908"/>
              </p:ext>
            </p:extLst>
          </p:nvPr>
        </p:nvGraphicFramePr>
        <p:xfrm>
          <a:off x="8680957" y="4880344"/>
          <a:ext cx="3031508" cy="15098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5098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pSp>
        <p:nvGrpSpPr>
          <p:cNvPr id="49" name="Group 48">
            <a:extLst>
              <a:ext uri="{FF2B5EF4-FFF2-40B4-BE49-F238E27FC236}">
                <a16:creationId xmlns:a16="http://schemas.microsoft.com/office/drawing/2014/main" id="{70A46140-451D-CC40-ACEE-22B1C2A0B0BC}"/>
              </a:ext>
            </a:extLst>
          </p:cNvPr>
          <p:cNvGrpSpPr/>
          <p:nvPr/>
        </p:nvGrpSpPr>
        <p:grpSpPr>
          <a:xfrm>
            <a:off x="430234" y="6505936"/>
            <a:ext cx="5813340" cy="253915"/>
            <a:chOff x="430234" y="6493236"/>
            <a:chExt cx="5813340" cy="253915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D8CC71F5-62A0-8E47-B620-3CA5478AA5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0234" y="6501820"/>
              <a:ext cx="1005456" cy="245331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18E6A27-2EF2-1743-9A60-EE9234CCBD9A}"/>
                </a:ext>
              </a:extLst>
            </p:cNvPr>
            <p:cNvSpPr txBox="1"/>
            <p:nvPr/>
          </p:nvSpPr>
          <p:spPr>
            <a:xfrm>
              <a:off x="1373623" y="6493236"/>
              <a:ext cx="4869951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192B36"/>
                  </a:solidFill>
                  <a:latin typeface="+mj-lt"/>
                </a:rPr>
                <a:t>| Competitive Intelligence Automation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1373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749AE277-6189-3547-8AEE-4266EEDBB077}"/>
              </a:ext>
            </a:extLst>
          </p:cNvPr>
          <p:cNvSpPr/>
          <p:nvPr/>
        </p:nvSpPr>
        <p:spPr>
          <a:xfrm>
            <a:off x="11642622" y="0"/>
            <a:ext cx="549378" cy="1102418"/>
          </a:xfrm>
          <a:prstGeom prst="rect">
            <a:avLst/>
          </a:prstGeom>
          <a:solidFill>
            <a:srgbClr val="029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8D8855E-E0CB-A441-B083-1C1D0D4FEBD3}"/>
              </a:ext>
            </a:extLst>
          </p:cNvPr>
          <p:cNvSpPr/>
          <p:nvPr/>
        </p:nvSpPr>
        <p:spPr>
          <a:xfrm>
            <a:off x="11093244" y="0"/>
            <a:ext cx="549378" cy="1102418"/>
          </a:xfrm>
          <a:prstGeom prst="rect">
            <a:avLst/>
          </a:prstGeom>
          <a:solidFill>
            <a:srgbClr val="78D1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CF77E91-D132-684A-A930-272A89D9C5CE}"/>
              </a:ext>
            </a:extLst>
          </p:cNvPr>
          <p:cNvSpPr/>
          <p:nvPr/>
        </p:nvSpPr>
        <p:spPr>
          <a:xfrm flipV="1">
            <a:off x="9123844" y="1392"/>
            <a:ext cx="1985160" cy="1101026"/>
          </a:xfrm>
          <a:prstGeom prst="rect">
            <a:avLst/>
          </a:prstGeom>
          <a:solidFill>
            <a:srgbClr val="AFE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526CE80-404E-9A4D-815E-ADCF34FAA85F}"/>
              </a:ext>
            </a:extLst>
          </p:cNvPr>
          <p:cNvSpPr/>
          <p:nvPr/>
        </p:nvSpPr>
        <p:spPr>
          <a:xfrm>
            <a:off x="0" y="0"/>
            <a:ext cx="7999307" cy="1102418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71F5331-691E-9A44-8E4F-CB9B61E1579B}"/>
              </a:ext>
            </a:extLst>
          </p:cNvPr>
          <p:cNvSpPr/>
          <p:nvPr/>
        </p:nvSpPr>
        <p:spPr>
          <a:xfrm flipV="1">
            <a:off x="8001223" y="1392"/>
            <a:ext cx="566029" cy="1101026"/>
          </a:xfrm>
          <a:prstGeom prst="rect">
            <a:avLst/>
          </a:prstGeom>
          <a:solidFill>
            <a:srgbClr val="EF8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02EC2408-6EED-8D45-A159-887D7FF588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312006"/>
              </p:ext>
            </p:extLst>
          </p:nvPr>
        </p:nvGraphicFramePr>
        <p:xfrm>
          <a:off x="2176485" y="1520456"/>
          <a:ext cx="3031508" cy="15098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5098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51C9DF79-3BF0-6F49-8E6B-36C31DACD4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163523"/>
              </p:ext>
            </p:extLst>
          </p:nvPr>
        </p:nvGraphicFramePr>
        <p:xfrm>
          <a:off x="5428721" y="1520456"/>
          <a:ext cx="3031508" cy="15098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5098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1F38BD23-7D2D-434C-993D-472309F78B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29120"/>
              </p:ext>
            </p:extLst>
          </p:nvPr>
        </p:nvGraphicFramePr>
        <p:xfrm>
          <a:off x="8680957" y="1520456"/>
          <a:ext cx="3031508" cy="15098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5098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61" name="Rectangle 60">
            <a:extLst>
              <a:ext uri="{FF2B5EF4-FFF2-40B4-BE49-F238E27FC236}">
                <a16:creationId xmlns:a16="http://schemas.microsoft.com/office/drawing/2014/main" id="{3C54DB44-A62E-1B44-9484-52F4F13E40E3}"/>
              </a:ext>
            </a:extLst>
          </p:cNvPr>
          <p:cNvSpPr/>
          <p:nvPr/>
        </p:nvSpPr>
        <p:spPr>
          <a:xfrm>
            <a:off x="389296" y="261646"/>
            <a:ext cx="61999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chemeClr val="bg1"/>
                </a:solidFill>
              </a:rPr>
              <a:t>What do they care about?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428473" y="2070182"/>
            <a:ext cx="6030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Goals</a:t>
            </a:r>
            <a:endParaRPr lang="en-US" sz="1400" dirty="0">
              <a:solidFill>
                <a:srgbClr val="000000"/>
              </a:solidFill>
            </a:endParaRPr>
          </a:p>
        </p:txBody>
      </p:sp>
      <p:graphicFrame>
        <p:nvGraphicFramePr>
          <p:cNvPr id="81" name="Table 80">
            <a:extLst>
              <a:ext uri="{FF2B5EF4-FFF2-40B4-BE49-F238E27FC236}">
                <a16:creationId xmlns:a16="http://schemas.microsoft.com/office/drawing/2014/main" id="{4347D5C0-12D5-604E-B90C-D527B905C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922973"/>
              </p:ext>
            </p:extLst>
          </p:nvPr>
        </p:nvGraphicFramePr>
        <p:xfrm>
          <a:off x="2176485" y="4880344"/>
          <a:ext cx="3031508" cy="15098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5098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2" name="Table 81">
            <a:extLst>
              <a:ext uri="{FF2B5EF4-FFF2-40B4-BE49-F238E27FC236}">
                <a16:creationId xmlns:a16="http://schemas.microsoft.com/office/drawing/2014/main" id="{E38590BB-AAB6-3448-9598-375E4B5D17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155591"/>
              </p:ext>
            </p:extLst>
          </p:nvPr>
        </p:nvGraphicFramePr>
        <p:xfrm>
          <a:off x="5428721" y="4880344"/>
          <a:ext cx="3031508" cy="15098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5098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3" name="Table 82">
            <a:extLst>
              <a:ext uri="{FF2B5EF4-FFF2-40B4-BE49-F238E27FC236}">
                <a16:creationId xmlns:a16="http://schemas.microsoft.com/office/drawing/2014/main" id="{0D0062C2-6466-8B41-8A43-310DB77BEA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961257"/>
              </p:ext>
            </p:extLst>
          </p:nvPr>
        </p:nvGraphicFramePr>
        <p:xfrm>
          <a:off x="8680957" y="4880344"/>
          <a:ext cx="3031508" cy="15098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5098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779DBC71-21F7-5F41-B3C4-C8010479A61F}"/>
              </a:ext>
            </a:extLst>
          </p:cNvPr>
          <p:cNvSpPr/>
          <p:nvPr/>
        </p:nvSpPr>
        <p:spPr>
          <a:xfrm>
            <a:off x="389296" y="3788224"/>
            <a:ext cx="10326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Challenges 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91A426F-1734-BB42-8732-692176ED4509}"/>
              </a:ext>
            </a:extLst>
          </p:cNvPr>
          <p:cNvSpPr/>
          <p:nvPr/>
        </p:nvSpPr>
        <p:spPr>
          <a:xfrm>
            <a:off x="354335" y="5481366"/>
            <a:ext cx="8787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Solutions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9" name="Graphic 28" descr="Puzzle">
            <a:extLst>
              <a:ext uri="{FF2B5EF4-FFF2-40B4-BE49-F238E27FC236}">
                <a16:creationId xmlns:a16="http://schemas.microsoft.com/office/drawing/2014/main" id="{73B2A8F6-143B-D943-8A13-5F0BA5AF92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93925" y="261646"/>
            <a:ext cx="569125" cy="569125"/>
          </a:xfrm>
          <a:prstGeom prst="rect">
            <a:avLst/>
          </a:prstGeom>
        </p:spPr>
      </p:pic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1D1984A4-D78D-7746-8935-E76E51AD7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163740"/>
              </p:ext>
            </p:extLst>
          </p:nvPr>
        </p:nvGraphicFramePr>
        <p:xfrm>
          <a:off x="2176485" y="3200400"/>
          <a:ext cx="3031508" cy="15098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5098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4D651304-64A5-0C41-A619-321C4A1961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304305"/>
              </p:ext>
            </p:extLst>
          </p:nvPr>
        </p:nvGraphicFramePr>
        <p:xfrm>
          <a:off x="5428721" y="3200400"/>
          <a:ext cx="3031508" cy="15098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5098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D4FD7B94-9081-2A48-829B-03FF62E7F1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06198"/>
              </p:ext>
            </p:extLst>
          </p:nvPr>
        </p:nvGraphicFramePr>
        <p:xfrm>
          <a:off x="8680957" y="3200400"/>
          <a:ext cx="3031508" cy="15098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5098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48" name="Rectangle 47">
            <a:extLst>
              <a:ext uri="{FF2B5EF4-FFF2-40B4-BE49-F238E27FC236}">
                <a16:creationId xmlns:a16="http://schemas.microsoft.com/office/drawing/2014/main" id="{D909B692-CE57-F24B-820A-A7F7E1DAEA25}"/>
              </a:ext>
            </a:extLst>
          </p:cNvPr>
          <p:cNvSpPr/>
          <p:nvPr/>
        </p:nvSpPr>
        <p:spPr>
          <a:xfrm flipV="1">
            <a:off x="8557814" y="1392"/>
            <a:ext cx="566029" cy="1101026"/>
          </a:xfrm>
          <a:prstGeom prst="rect">
            <a:avLst/>
          </a:prstGeom>
          <a:solidFill>
            <a:srgbClr val="FB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E744F20-2310-394D-9948-6641543042F5}"/>
              </a:ext>
            </a:extLst>
          </p:cNvPr>
          <p:cNvGrpSpPr/>
          <p:nvPr/>
        </p:nvGrpSpPr>
        <p:grpSpPr>
          <a:xfrm>
            <a:off x="430234" y="6505936"/>
            <a:ext cx="5813340" cy="253915"/>
            <a:chOff x="430234" y="6493236"/>
            <a:chExt cx="5813340" cy="253915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55E7BF23-11D3-D744-ACBD-238893A62A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0234" y="6501820"/>
              <a:ext cx="1005456" cy="245331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40428C7-7459-834C-BA44-FDC385CFF4AE}"/>
                </a:ext>
              </a:extLst>
            </p:cNvPr>
            <p:cNvSpPr txBox="1"/>
            <p:nvPr/>
          </p:nvSpPr>
          <p:spPr>
            <a:xfrm>
              <a:off x="1373623" y="6493236"/>
              <a:ext cx="4869951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192B36"/>
                  </a:solidFill>
                  <a:latin typeface="+mj-lt"/>
                </a:rPr>
                <a:t>| Competitive Intelligence Automation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6295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815958E0-1CC3-DA47-B36A-2703950F5CA2}"/>
              </a:ext>
            </a:extLst>
          </p:cNvPr>
          <p:cNvSpPr/>
          <p:nvPr/>
        </p:nvSpPr>
        <p:spPr>
          <a:xfrm>
            <a:off x="11642622" y="0"/>
            <a:ext cx="549378" cy="1102418"/>
          </a:xfrm>
          <a:prstGeom prst="rect">
            <a:avLst/>
          </a:prstGeom>
          <a:solidFill>
            <a:srgbClr val="029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09B6C07-72BE-5F43-961A-C8901E78F328}"/>
              </a:ext>
            </a:extLst>
          </p:cNvPr>
          <p:cNvSpPr/>
          <p:nvPr/>
        </p:nvSpPr>
        <p:spPr>
          <a:xfrm>
            <a:off x="9680434" y="0"/>
            <a:ext cx="1962188" cy="1102418"/>
          </a:xfrm>
          <a:prstGeom prst="rect">
            <a:avLst/>
          </a:prstGeom>
          <a:solidFill>
            <a:srgbClr val="78D1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D7A114A-6971-7343-8A9A-EE205D94A705}"/>
              </a:ext>
            </a:extLst>
          </p:cNvPr>
          <p:cNvSpPr/>
          <p:nvPr/>
        </p:nvSpPr>
        <p:spPr>
          <a:xfrm>
            <a:off x="0" y="0"/>
            <a:ext cx="7999307" cy="1102418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3476F3A-0FA3-8240-8D98-384A86FAEC9D}"/>
              </a:ext>
            </a:extLst>
          </p:cNvPr>
          <p:cNvSpPr/>
          <p:nvPr/>
        </p:nvSpPr>
        <p:spPr>
          <a:xfrm flipV="1">
            <a:off x="8001223" y="1392"/>
            <a:ext cx="566029" cy="1101026"/>
          </a:xfrm>
          <a:prstGeom prst="rect">
            <a:avLst/>
          </a:prstGeom>
          <a:solidFill>
            <a:srgbClr val="EF8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FA91D9D-B0BA-544A-8ED0-A898252DC606}"/>
              </a:ext>
            </a:extLst>
          </p:cNvPr>
          <p:cNvSpPr/>
          <p:nvPr/>
        </p:nvSpPr>
        <p:spPr>
          <a:xfrm flipV="1">
            <a:off x="8557814" y="1392"/>
            <a:ext cx="566029" cy="1101026"/>
          </a:xfrm>
          <a:prstGeom prst="rect">
            <a:avLst/>
          </a:prstGeom>
          <a:solidFill>
            <a:srgbClr val="FB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C54DB44-A62E-1B44-9484-52F4F13E40E3}"/>
              </a:ext>
            </a:extLst>
          </p:cNvPr>
          <p:cNvSpPr/>
          <p:nvPr/>
        </p:nvSpPr>
        <p:spPr>
          <a:xfrm>
            <a:off x="360770" y="261646"/>
            <a:ext cx="61999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chemeClr val="bg1"/>
                </a:solidFill>
              </a:rPr>
              <a:t>Why do they have a problem?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424832" y="2339097"/>
            <a:ext cx="9366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Use cases </a:t>
            </a:r>
            <a:endParaRPr lang="en-US" sz="1400" dirty="0">
              <a:solidFill>
                <a:srgbClr val="000000"/>
              </a:solidFill>
            </a:endParaRPr>
          </a:p>
        </p:txBody>
      </p: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1D767FCE-3A1D-FF42-9F39-F20052C220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673223"/>
              </p:ext>
            </p:extLst>
          </p:nvPr>
        </p:nvGraphicFramePr>
        <p:xfrm>
          <a:off x="2176485" y="1540447"/>
          <a:ext cx="3031508" cy="194508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945088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4ED671A9-1459-5F4B-B67A-DBED4D0C8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166842"/>
              </p:ext>
            </p:extLst>
          </p:nvPr>
        </p:nvGraphicFramePr>
        <p:xfrm>
          <a:off x="5428721" y="1540447"/>
          <a:ext cx="3031508" cy="194508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945088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EA36B64B-8792-D843-8AC3-639B951073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886287"/>
              </p:ext>
            </p:extLst>
          </p:nvPr>
        </p:nvGraphicFramePr>
        <p:xfrm>
          <a:off x="8680957" y="1540447"/>
          <a:ext cx="3031508" cy="194508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945088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8" name="Table 77">
            <a:extLst>
              <a:ext uri="{FF2B5EF4-FFF2-40B4-BE49-F238E27FC236}">
                <a16:creationId xmlns:a16="http://schemas.microsoft.com/office/drawing/2014/main" id="{2C5567F0-983E-A844-8D41-C955C786D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111087"/>
              </p:ext>
            </p:extLst>
          </p:nvPr>
        </p:nvGraphicFramePr>
        <p:xfrm>
          <a:off x="2176485" y="3700131"/>
          <a:ext cx="3031508" cy="269003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69003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9" name="Table 78">
            <a:extLst>
              <a:ext uri="{FF2B5EF4-FFF2-40B4-BE49-F238E27FC236}">
                <a16:creationId xmlns:a16="http://schemas.microsoft.com/office/drawing/2014/main" id="{67ED8C3A-C631-6941-B046-4638C0D732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991270"/>
              </p:ext>
            </p:extLst>
          </p:nvPr>
        </p:nvGraphicFramePr>
        <p:xfrm>
          <a:off x="5428721" y="3700131"/>
          <a:ext cx="3031508" cy="269003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69003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0" name="Table 79">
            <a:extLst>
              <a:ext uri="{FF2B5EF4-FFF2-40B4-BE49-F238E27FC236}">
                <a16:creationId xmlns:a16="http://schemas.microsoft.com/office/drawing/2014/main" id="{85158163-A6D6-5A40-B78B-C908D00486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205775"/>
              </p:ext>
            </p:extLst>
          </p:nvPr>
        </p:nvGraphicFramePr>
        <p:xfrm>
          <a:off x="8680957" y="3700131"/>
          <a:ext cx="3031508" cy="269003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69003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779DBC71-21F7-5F41-B3C4-C8010479A61F}"/>
              </a:ext>
            </a:extLst>
          </p:cNvPr>
          <p:cNvSpPr/>
          <p:nvPr/>
        </p:nvSpPr>
        <p:spPr>
          <a:xfrm>
            <a:off x="424832" y="4737372"/>
            <a:ext cx="10262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Objections 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1ADD8921-450A-744D-9810-BA15538EA8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2922" y="216334"/>
            <a:ext cx="630087" cy="630087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B176DBC1-9AB9-0F4B-8EE6-14728B2BB612}"/>
              </a:ext>
            </a:extLst>
          </p:cNvPr>
          <p:cNvSpPr/>
          <p:nvPr/>
        </p:nvSpPr>
        <p:spPr>
          <a:xfrm flipV="1">
            <a:off x="9114406" y="1392"/>
            <a:ext cx="566029" cy="1101026"/>
          </a:xfrm>
          <a:prstGeom prst="rect">
            <a:avLst/>
          </a:prstGeom>
          <a:solidFill>
            <a:srgbClr val="AFE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993645B-1E10-9849-A9A0-2CAB31A4DFD8}"/>
              </a:ext>
            </a:extLst>
          </p:cNvPr>
          <p:cNvGrpSpPr/>
          <p:nvPr/>
        </p:nvGrpSpPr>
        <p:grpSpPr>
          <a:xfrm>
            <a:off x="430234" y="6505936"/>
            <a:ext cx="5813340" cy="253915"/>
            <a:chOff x="430234" y="6493236"/>
            <a:chExt cx="5813340" cy="253915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D28F97E9-5BFC-794B-B672-00D348EF8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0234" y="6501820"/>
              <a:ext cx="1005456" cy="245331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7BF5976-2F09-DC4E-AB86-1C3EDDD8C5F8}"/>
                </a:ext>
              </a:extLst>
            </p:cNvPr>
            <p:cNvSpPr txBox="1"/>
            <p:nvPr/>
          </p:nvSpPr>
          <p:spPr>
            <a:xfrm>
              <a:off x="1373623" y="6493236"/>
              <a:ext cx="4869951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192B36"/>
                  </a:solidFill>
                  <a:latin typeface="+mj-lt"/>
                </a:rPr>
                <a:t>| Competitive Intelligence Automation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4304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3E3D1ED2-1524-2447-8B93-404C38F2FB71}"/>
              </a:ext>
            </a:extLst>
          </p:cNvPr>
          <p:cNvSpPr/>
          <p:nvPr/>
        </p:nvSpPr>
        <p:spPr>
          <a:xfrm>
            <a:off x="10222932" y="0"/>
            <a:ext cx="1969068" cy="1102418"/>
          </a:xfrm>
          <a:prstGeom prst="rect">
            <a:avLst/>
          </a:prstGeom>
          <a:solidFill>
            <a:srgbClr val="029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6914916-ECD5-1542-9371-1DCEC42D9A6C}"/>
              </a:ext>
            </a:extLst>
          </p:cNvPr>
          <p:cNvSpPr/>
          <p:nvPr/>
        </p:nvSpPr>
        <p:spPr>
          <a:xfrm>
            <a:off x="9673554" y="0"/>
            <a:ext cx="549378" cy="1102418"/>
          </a:xfrm>
          <a:prstGeom prst="rect">
            <a:avLst/>
          </a:prstGeom>
          <a:solidFill>
            <a:srgbClr val="78D1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D14CCFA-EEEC-EB4A-BC46-9C6A826F4621}"/>
              </a:ext>
            </a:extLst>
          </p:cNvPr>
          <p:cNvSpPr/>
          <p:nvPr/>
        </p:nvSpPr>
        <p:spPr>
          <a:xfrm>
            <a:off x="0" y="0"/>
            <a:ext cx="7999307" cy="1102418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7CDB6E-7DE6-AB45-8AB4-2652E109D49D}"/>
              </a:ext>
            </a:extLst>
          </p:cNvPr>
          <p:cNvSpPr/>
          <p:nvPr/>
        </p:nvSpPr>
        <p:spPr>
          <a:xfrm flipV="1">
            <a:off x="8001223" y="1392"/>
            <a:ext cx="566029" cy="1101026"/>
          </a:xfrm>
          <a:prstGeom prst="rect">
            <a:avLst/>
          </a:prstGeom>
          <a:solidFill>
            <a:srgbClr val="EF8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CDC302D-B8C4-CD4B-8D0E-C8173E393631}"/>
              </a:ext>
            </a:extLst>
          </p:cNvPr>
          <p:cNvSpPr/>
          <p:nvPr/>
        </p:nvSpPr>
        <p:spPr>
          <a:xfrm flipV="1">
            <a:off x="8557814" y="1392"/>
            <a:ext cx="566029" cy="1101026"/>
          </a:xfrm>
          <a:prstGeom prst="rect">
            <a:avLst/>
          </a:prstGeom>
          <a:solidFill>
            <a:srgbClr val="FB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C54DB44-A62E-1B44-9484-52F4F13E40E3}"/>
              </a:ext>
            </a:extLst>
          </p:cNvPr>
          <p:cNvSpPr/>
          <p:nvPr/>
        </p:nvSpPr>
        <p:spPr>
          <a:xfrm>
            <a:off x="384049" y="261646"/>
            <a:ext cx="61999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chemeClr val="bg1"/>
                </a:solidFill>
              </a:rPr>
              <a:t>How can we help?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424832" y="2489118"/>
            <a:ext cx="11015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Value Props </a:t>
            </a:r>
            <a:endParaRPr lang="en-US" sz="1400" dirty="0">
              <a:solidFill>
                <a:srgbClr val="000000"/>
              </a:solidFill>
            </a:endParaRPr>
          </a:p>
        </p:txBody>
      </p: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1D767FCE-3A1D-FF42-9F39-F20052C220EE}"/>
              </a:ext>
            </a:extLst>
          </p:cNvPr>
          <p:cNvGraphicFramePr>
            <a:graphicFrameLocks noGrp="1"/>
          </p:cNvGraphicFramePr>
          <p:nvPr/>
        </p:nvGraphicFramePr>
        <p:xfrm>
          <a:off x="2176485" y="1540448"/>
          <a:ext cx="3031508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4ED671A9-1459-5F4B-B67A-DBED4D0C8F36}"/>
              </a:ext>
            </a:extLst>
          </p:cNvPr>
          <p:cNvGraphicFramePr>
            <a:graphicFrameLocks noGrp="1"/>
          </p:cNvGraphicFramePr>
          <p:nvPr/>
        </p:nvGraphicFramePr>
        <p:xfrm>
          <a:off x="5428721" y="1540448"/>
          <a:ext cx="3031508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EA36B64B-8792-D843-8AC3-639B95107313}"/>
              </a:ext>
            </a:extLst>
          </p:cNvPr>
          <p:cNvGraphicFramePr>
            <a:graphicFrameLocks noGrp="1"/>
          </p:cNvGraphicFramePr>
          <p:nvPr/>
        </p:nvGraphicFramePr>
        <p:xfrm>
          <a:off x="8680957" y="1540448"/>
          <a:ext cx="3031508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779DBC71-21F7-5F41-B3C4-C8010479A61F}"/>
              </a:ext>
            </a:extLst>
          </p:cNvPr>
          <p:cNvSpPr/>
          <p:nvPr/>
        </p:nvSpPr>
        <p:spPr>
          <a:xfrm>
            <a:off x="424832" y="4896860"/>
            <a:ext cx="15760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Product Use Cases 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9" name="Graphic 28" descr="Lightbulb">
            <a:extLst>
              <a:ext uri="{FF2B5EF4-FFF2-40B4-BE49-F238E27FC236}">
                <a16:creationId xmlns:a16="http://schemas.microsoft.com/office/drawing/2014/main" id="{803463EC-9A13-964C-A42D-2420BCC62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3464" y="261646"/>
            <a:ext cx="584775" cy="584775"/>
          </a:xfrm>
          <a:prstGeom prst="rect">
            <a:avLst/>
          </a:prstGeom>
        </p:spPr>
      </p:pic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6CDFC1D8-3BD7-FA47-93B6-419E1EE9D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538559"/>
              </p:ext>
            </p:extLst>
          </p:nvPr>
        </p:nvGraphicFramePr>
        <p:xfrm>
          <a:off x="2176485" y="4051004"/>
          <a:ext cx="3031508" cy="230726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30726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3813804D-206A-404F-9C88-883D71C907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045036"/>
              </p:ext>
            </p:extLst>
          </p:nvPr>
        </p:nvGraphicFramePr>
        <p:xfrm>
          <a:off x="5428721" y="4051004"/>
          <a:ext cx="3031508" cy="230726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30726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1861B32E-AD5F-0547-B806-F88B459106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929990"/>
              </p:ext>
            </p:extLst>
          </p:nvPr>
        </p:nvGraphicFramePr>
        <p:xfrm>
          <a:off x="8680957" y="4051004"/>
          <a:ext cx="3031508" cy="230726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30726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11C03FDB-ED26-9441-9FDC-E685375ECB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740701"/>
              </p:ext>
            </p:extLst>
          </p:nvPr>
        </p:nvGraphicFramePr>
        <p:xfrm>
          <a:off x="2176485" y="1552354"/>
          <a:ext cx="3031508" cy="230726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30726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71EC1201-984C-764F-8912-E6DAFB6717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877858"/>
              </p:ext>
            </p:extLst>
          </p:nvPr>
        </p:nvGraphicFramePr>
        <p:xfrm>
          <a:off x="5428721" y="1552354"/>
          <a:ext cx="3031508" cy="230726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30726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AA669EA8-D527-C846-AE68-671AB873A0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093926"/>
              </p:ext>
            </p:extLst>
          </p:nvPr>
        </p:nvGraphicFramePr>
        <p:xfrm>
          <a:off x="8680957" y="1552354"/>
          <a:ext cx="3031508" cy="230726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31508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30726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46" name="Rectangle 45">
            <a:extLst>
              <a:ext uri="{FF2B5EF4-FFF2-40B4-BE49-F238E27FC236}">
                <a16:creationId xmlns:a16="http://schemas.microsoft.com/office/drawing/2014/main" id="{A0A96B31-237E-A54D-BA32-347C139F74D5}"/>
              </a:ext>
            </a:extLst>
          </p:cNvPr>
          <p:cNvSpPr/>
          <p:nvPr/>
        </p:nvSpPr>
        <p:spPr>
          <a:xfrm flipV="1">
            <a:off x="9114405" y="1392"/>
            <a:ext cx="566029" cy="1101026"/>
          </a:xfrm>
          <a:prstGeom prst="rect">
            <a:avLst/>
          </a:prstGeom>
          <a:solidFill>
            <a:srgbClr val="AFE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36877DF-A9C7-254C-982E-6C7FBE4D6056}"/>
              </a:ext>
            </a:extLst>
          </p:cNvPr>
          <p:cNvGrpSpPr/>
          <p:nvPr/>
        </p:nvGrpSpPr>
        <p:grpSpPr>
          <a:xfrm>
            <a:off x="430234" y="6505936"/>
            <a:ext cx="5813340" cy="253915"/>
            <a:chOff x="430234" y="6493236"/>
            <a:chExt cx="5813340" cy="253915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D57864F3-2922-7246-9984-61C6F91FDB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0234" y="6501820"/>
              <a:ext cx="1005456" cy="245331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E440E39-DE85-4F4D-91E0-E26E7AFD0DFE}"/>
                </a:ext>
              </a:extLst>
            </p:cNvPr>
            <p:cNvSpPr txBox="1"/>
            <p:nvPr/>
          </p:nvSpPr>
          <p:spPr>
            <a:xfrm>
              <a:off x="1373623" y="6493236"/>
              <a:ext cx="4869951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192B36"/>
                  </a:solidFill>
                  <a:latin typeface="+mj-lt"/>
                </a:rPr>
                <a:t>| Competitive Intelligence Automation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9249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6F95DFC-5BAB-0647-844C-5D4629B0ADEC}"/>
              </a:ext>
            </a:extLst>
          </p:cNvPr>
          <p:cNvSpPr/>
          <p:nvPr/>
        </p:nvSpPr>
        <p:spPr>
          <a:xfrm>
            <a:off x="9385005" y="-42539"/>
            <a:ext cx="2806995" cy="6928664"/>
          </a:xfrm>
          <a:prstGeom prst="rect">
            <a:avLst/>
          </a:prstGeom>
          <a:solidFill>
            <a:srgbClr val="029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11FD42C-A0ED-ED4C-87AF-12BD0C051DF8}"/>
              </a:ext>
            </a:extLst>
          </p:cNvPr>
          <p:cNvSpPr/>
          <p:nvPr/>
        </p:nvSpPr>
        <p:spPr>
          <a:xfrm>
            <a:off x="9059058" y="-42539"/>
            <a:ext cx="2806995" cy="6928656"/>
          </a:xfrm>
          <a:prstGeom prst="rect">
            <a:avLst/>
          </a:prstGeom>
          <a:solidFill>
            <a:srgbClr val="78D1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F881BF8-5681-E048-9287-FCCE3FDD5E5B}"/>
              </a:ext>
            </a:extLst>
          </p:cNvPr>
          <p:cNvSpPr/>
          <p:nvPr/>
        </p:nvSpPr>
        <p:spPr>
          <a:xfrm flipV="1">
            <a:off x="8739449" y="-42535"/>
            <a:ext cx="2806995" cy="6928656"/>
          </a:xfrm>
          <a:prstGeom prst="rect">
            <a:avLst/>
          </a:prstGeom>
          <a:solidFill>
            <a:srgbClr val="AFE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522D4CB-1A85-544D-9676-AF148324FD84}"/>
              </a:ext>
            </a:extLst>
          </p:cNvPr>
          <p:cNvSpPr/>
          <p:nvPr/>
        </p:nvSpPr>
        <p:spPr>
          <a:xfrm flipV="1">
            <a:off x="8424016" y="-42534"/>
            <a:ext cx="2806995" cy="6928658"/>
          </a:xfrm>
          <a:prstGeom prst="rect">
            <a:avLst/>
          </a:prstGeom>
          <a:solidFill>
            <a:srgbClr val="FB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A98D1C6-3B54-D14A-9A31-9A0E19367A0B}"/>
              </a:ext>
            </a:extLst>
          </p:cNvPr>
          <p:cNvSpPr/>
          <p:nvPr/>
        </p:nvSpPr>
        <p:spPr>
          <a:xfrm flipV="1">
            <a:off x="3197777" y="-42535"/>
            <a:ext cx="7702337" cy="6928660"/>
          </a:xfrm>
          <a:prstGeom prst="rect">
            <a:avLst/>
          </a:prstGeom>
          <a:solidFill>
            <a:srgbClr val="EF8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EC0E2AD-11BE-704C-9D33-7388B03BA5E5}"/>
              </a:ext>
            </a:extLst>
          </p:cNvPr>
          <p:cNvSpPr/>
          <p:nvPr/>
        </p:nvSpPr>
        <p:spPr>
          <a:xfrm>
            <a:off x="0" y="-42538"/>
            <a:ext cx="10548029" cy="692866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053996" y="4122241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alpha val="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https://www.kompyte.com/register?utm_medium=h2hbctemplate&amp;utm_source=website</a:t>
            </a:r>
            <a:r>
              <a:rPr lang="en-US" sz="600" dirty="0">
                <a:solidFill>
                  <a:schemeClr val="tx1">
                    <a:alpha val="0"/>
                  </a:schemeClr>
                </a:solidFill>
              </a:rPr>
              <a:t> </a:t>
            </a:r>
          </a:p>
          <a:p>
            <a:endParaRPr lang="en-US" sz="600" dirty="0">
              <a:solidFill>
                <a:schemeClr val="tx1">
                  <a:alpha val="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81994" y="5312927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alpha val="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https://www.kompyte.com/register?utm_medium=h2hbctemplate&amp;utm_source=website</a:t>
            </a:r>
            <a:r>
              <a:rPr lang="en-US" sz="600" dirty="0">
                <a:solidFill>
                  <a:schemeClr val="tx1">
                    <a:alpha val="0"/>
                  </a:schemeClr>
                </a:solidFill>
              </a:rPr>
              <a:t> </a:t>
            </a:r>
          </a:p>
          <a:p>
            <a:endParaRPr lang="en-US" sz="6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B6ADEFE-A221-BD4D-91AB-25CFC8657D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6573" y="3233138"/>
            <a:ext cx="1605421" cy="39172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119BD49A-6E10-134C-8574-7ABF0830709C}"/>
              </a:ext>
            </a:extLst>
          </p:cNvPr>
          <p:cNvSpPr/>
          <p:nvPr/>
        </p:nvSpPr>
        <p:spPr>
          <a:xfrm>
            <a:off x="4539197" y="2876567"/>
            <a:ext cx="66870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>
                <a:solidFill>
                  <a:srgbClr val="FFFFFF"/>
                </a:solidFill>
                <a:latin typeface="Open Sans" panose="020B0606030504020204" pitchFamily="34" charset="0"/>
              </a:rPr>
              <a:t>See the Power of Competitive </a:t>
            </a:r>
            <a:br>
              <a:rPr lang="en-US" b="1" dirty="0">
                <a:solidFill>
                  <a:srgbClr val="FFFFFF"/>
                </a:solidFill>
                <a:latin typeface="Open Sans" panose="020B0606030504020204" pitchFamily="34" charset="0"/>
              </a:rPr>
            </a:br>
            <a:r>
              <a:rPr lang="en-US" b="1" dirty="0">
                <a:solidFill>
                  <a:srgbClr val="FFFFFF"/>
                </a:solidFill>
                <a:latin typeface="Open Sans" panose="020B0606030504020204" pitchFamily="34" charset="0"/>
              </a:rPr>
              <a:t>Intelligence Automation.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28" name="Rounded Rectangle 27">
            <a:hlinkClick r:id="rId5" tooltip="GET STARTED"/>
            <a:extLst>
              <a:ext uri="{FF2B5EF4-FFF2-40B4-BE49-F238E27FC236}">
                <a16:creationId xmlns:a16="http://schemas.microsoft.com/office/drawing/2014/main" id="{1CBFC9FB-0B35-A249-B31A-BB9F804D72AC}"/>
              </a:ext>
            </a:extLst>
          </p:cNvPr>
          <p:cNvSpPr/>
          <p:nvPr/>
        </p:nvSpPr>
        <p:spPr>
          <a:xfrm>
            <a:off x="4648495" y="3626922"/>
            <a:ext cx="1779828" cy="297394"/>
          </a:xfrm>
          <a:prstGeom prst="roundRect">
            <a:avLst/>
          </a:prstGeom>
          <a:solidFill>
            <a:srgbClr val="FF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SCHEDULE A DEMO</a:t>
            </a:r>
            <a:endParaRPr lang="en-US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725B5F0-5748-3546-B9C3-A613774BBC20}"/>
              </a:ext>
            </a:extLst>
          </p:cNvPr>
          <p:cNvCxnSpPr>
            <a:cxnSpLocks/>
          </p:cNvCxnSpPr>
          <p:nvPr/>
        </p:nvCxnSpPr>
        <p:spPr>
          <a:xfrm>
            <a:off x="4310595" y="2781105"/>
            <a:ext cx="0" cy="129579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0F655CE5-E87D-164E-A7A5-96D2B4EC3D7B}"/>
              </a:ext>
            </a:extLst>
          </p:cNvPr>
          <p:cNvSpPr/>
          <p:nvPr/>
        </p:nvSpPr>
        <p:spPr>
          <a:xfrm>
            <a:off x="4751757" y="3841480"/>
            <a:ext cx="1511929" cy="49794"/>
          </a:xfrm>
          <a:prstGeom prst="rect">
            <a:avLst/>
          </a:prstGeom>
          <a:solidFill>
            <a:srgbClr val="FF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376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1A2A35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28829</TotalTime>
  <Words>136</Words>
  <Application>Microsoft Macintosh PowerPoint</Application>
  <PresentationFormat>Widescreen</PresentationFormat>
  <Paragraphs>40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Office Theme</vt:lpstr>
      <vt:lpstr>Sales Battlecard  Template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Kompyte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Win-Loss Battle Card Template</dc:title>
  <dc:subject/>
  <dc:creator>Konstantina</dc:creator>
  <cp:keywords>Win-Loss Battle Card Template</cp:keywords>
  <dc:description/>
  <cp:lastModifiedBy>Konstantina</cp:lastModifiedBy>
  <cp:revision>200</cp:revision>
  <cp:lastPrinted>2022-09-22T08:08:56Z</cp:lastPrinted>
  <dcterms:created xsi:type="dcterms:W3CDTF">2019-09-12T10:29:18Z</dcterms:created>
  <dcterms:modified xsi:type="dcterms:W3CDTF">2022-09-22T12:07:11Z</dcterms:modified>
  <cp:category/>
</cp:coreProperties>
</file>